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476" r:id="rId5"/>
    <p:sldId id="508" r:id="rId6"/>
    <p:sldId id="530" r:id="rId7"/>
    <p:sldId id="531" r:id="rId8"/>
    <p:sldId id="540" r:id="rId9"/>
    <p:sldId id="541" r:id="rId10"/>
    <p:sldId id="539" r:id="rId11"/>
    <p:sldId id="542" r:id="rId12"/>
    <p:sldId id="543" r:id="rId13"/>
    <p:sldId id="544" r:id="rId14"/>
    <p:sldId id="548" r:id="rId15"/>
    <p:sldId id="549" r:id="rId16"/>
    <p:sldId id="546" r:id="rId17"/>
    <p:sldId id="547" r:id="rId18"/>
    <p:sldId id="526" r:id="rId19"/>
    <p:sldId id="529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2"/>
    <p:restoredTop sz="79388"/>
  </p:normalViewPr>
  <p:slideViewPr>
    <p:cSldViewPr snapToGrid="0">
      <p:cViewPr varScale="1">
        <p:scale>
          <a:sx n="93" d="100"/>
          <a:sy n="93" d="100"/>
        </p:scale>
        <p:origin x="232" y="352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83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0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.console.aws.amazon.com/forecast/home?region=us-west-2#land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nsole.aws.amazon.com/s3/bucket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.console.aws.amazon.com/kendra/home?region=us-west-2#welc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nsole.aws.amazon.com/s3/bucket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.console.aws.amazon.com/kendra/home?region=us-west-2#welc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nsole.aws.amazon.com/s3/bucke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machine-learning/latest/dg/accessing-amazon-machine-learning.html" TargetMode="External"/><Relationship Id="rId2" Type="http://schemas.openxmlformats.org/officeDocument/2006/relationships/hyperlink" Target="https://docs.aws.amazon.com/machine-learning/latest/dg/amazon-machine-learning-key-concepts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nsole.aws.amazon.com/rekognition/custom-labels#/" TargetMode="External"/><Relationship Id="rId5" Type="http://schemas.openxmlformats.org/officeDocument/2006/relationships/hyperlink" Target="https://docs.aws.amazon.com/machine-learning/latest/dg/setting-up-amazon-machine-learning.html" TargetMode="External"/><Relationship Id="rId4" Type="http://schemas.openxmlformats.org/officeDocument/2006/relationships/hyperlink" Target="https://docs.aws.amazon.com/machine-learning/latest/dg/regions-and-endpoints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IntroTo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machine-learning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s3/buckets" TargetMode="External"/><Relationship Id="rId2" Type="http://schemas.openxmlformats.org/officeDocument/2006/relationships/hyperlink" Target="https://us-west-2.console.aws.amazon.com/personalize/home?region=us-west-2#start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3.3.2020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6245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Magenic</a:t>
            </a:r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 Masters Live – Intro To Machine Learning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4F271-DCFF-7546-A692-9424A6D48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50" y="19200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Personalize Location </a:t>
            </a:r>
          </a:p>
          <a:p>
            <a:pPr lvl="1"/>
            <a:r>
              <a:rPr lang="en-US" dirty="0">
                <a:hlinkClick r:id="rId3"/>
              </a:rPr>
              <a:t>https://us-west-2.console.aws.amazon.com/forecast/home?region=us-west-2#landing</a:t>
            </a:r>
            <a:endParaRPr lang="en-US" dirty="0"/>
          </a:p>
          <a:p>
            <a:r>
              <a:rPr lang="en-US" dirty="0"/>
              <a:t>Bucket Location</a:t>
            </a:r>
          </a:p>
          <a:p>
            <a:pPr lvl="1"/>
            <a:r>
              <a:rPr lang="en-US" dirty="0">
                <a:hlinkClick r:id="rId4"/>
              </a:rPr>
              <a:t>https://console.aws.amazon.com/s3/buckets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1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FF1E-7F4B-7149-A813-AB14C19A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Lex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B8F67E-7DEA-3342-812D-8D9DD3B8C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0" y="520840"/>
            <a:ext cx="4800600" cy="232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08309F-DCD7-FA44-A59B-6458739BA914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Bots by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C0AB2-CA5E-C342-8CBA-747295757353}"/>
              </a:ext>
            </a:extLst>
          </p:cNvPr>
          <p:cNvSpPr/>
          <p:nvPr/>
        </p:nvSpPr>
        <p:spPr>
          <a:xfrm>
            <a:off x="432154" y="168289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D78AD-AF9A-6840-87B8-71E47456351B}"/>
              </a:ext>
            </a:extLst>
          </p:cNvPr>
          <p:cNvSpPr/>
          <p:nvPr/>
        </p:nvSpPr>
        <p:spPr>
          <a:xfrm>
            <a:off x="432154" y="247807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Ties in natural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4EA647-2D57-864A-9D0A-FAF77A7F7373}"/>
              </a:ext>
            </a:extLst>
          </p:cNvPr>
          <p:cNvSpPr/>
          <p:nvPr/>
        </p:nvSpPr>
        <p:spPr>
          <a:xfrm>
            <a:off x="432154" y="327326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possible channels / Messaging platforms</a:t>
            </a:r>
          </a:p>
        </p:txBody>
      </p:sp>
    </p:spTree>
    <p:extLst>
      <p:ext uri="{BB962C8B-B14F-4D97-AF65-F5344CB8AC3E}">
        <p14:creationId xmlns:p14="http://schemas.microsoft.com/office/powerpoint/2010/main" val="30223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Personalize Location </a:t>
            </a:r>
          </a:p>
          <a:p>
            <a:pPr lvl="1"/>
            <a:r>
              <a:rPr lang="en-US" dirty="0">
                <a:hlinkClick r:id="rId3"/>
              </a:rPr>
              <a:t>https://us-west-2.console.aws.amazon.com/kendra/home?region=us-west-2#welcome</a:t>
            </a:r>
            <a:endParaRPr lang="en-US" dirty="0"/>
          </a:p>
          <a:p>
            <a:r>
              <a:rPr lang="en-US" dirty="0"/>
              <a:t>Bucket Location</a:t>
            </a:r>
          </a:p>
          <a:p>
            <a:pPr lvl="1"/>
            <a:r>
              <a:rPr lang="en-US" dirty="0">
                <a:hlinkClick r:id="rId4"/>
              </a:rPr>
              <a:t>https://console.aws.amazon.com/s3/buckets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6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Kendra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49B-8607-0E44-90CD-2DB4DA38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CF352-4CEE-AD43-BAC8-F96A9FB24A42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3CAEA-0834-0F4D-BD7D-B517F12E3CAD}"/>
              </a:ext>
            </a:extLst>
          </p:cNvPr>
          <p:cNvSpPr/>
          <p:nvPr/>
        </p:nvSpPr>
        <p:spPr>
          <a:xfrm>
            <a:off x="432154" y="1882698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natural language recognition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69E19-B5F0-D341-B98F-6B5D188F8761}"/>
              </a:ext>
            </a:extLst>
          </p:cNvPr>
          <p:cNvSpPr/>
          <p:nvPr/>
        </p:nvSpPr>
        <p:spPr>
          <a:xfrm>
            <a:off x="432154" y="2853671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Allows reinforcement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65A79-5D9B-AC4D-906C-3CF968CF73E5}"/>
              </a:ext>
            </a:extLst>
          </p:cNvPr>
          <p:cNvSpPr/>
          <p:nvPr/>
        </p:nvSpPr>
        <p:spPr>
          <a:xfrm>
            <a:off x="7112708" y="911224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knowledgebase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05F5-A488-E642-ACB9-55153CBFF451}"/>
              </a:ext>
            </a:extLst>
          </p:cNvPr>
          <p:cNvSpPr/>
          <p:nvPr/>
        </p:nvSpPr>
        <p:spPr>
          <a:xfrm>
            <a:off x="7112708" y="1882697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search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9FEB5-5830-CA46-9969-C6EFF1163462}"/>
              </a:ext>
            </a:extLst>
          </p:cNvPr>
          <p:cNvSpPr/>
          <p:nvPr/>
        </p:nvSpPr>
        <p:spPr>
          <a:xfrm>
            <a:off x="7112708" y="285367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Enhanced sales team insights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F3CB6-3114-6A4D-8B26-20FC96DC517D}"/>
              </a:ext>
            </a:extLst>
          </p:cNvPr>
          <p:cNvSpPr/>
          <p:nvPr/>
        </p:nvSpPr>
        <p:spPr>
          <a:xfrm>
            <a:off x="432154" y="4238761"/>
            <a:ext cx="2089373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0D6758-25FC-1240-B0FC-47B0EBC56AD0}"/>
              </a:ext>
            </a:extLst>
          </p:cNvPr>
          <p:cNvSpPr/>
          <p:nvPr/>
        </p:nvSpPr>
        <p:spPr>
          <a:xfrm>
            <a:off x="2766915" y="4238760"/>
            <a:ext cx="2089373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42915-9C8B-124E-92E9-847539A4137F}"/>
              </a:ext>
            </a:extLst>
          </p:cNvPr>
          <p:cNvSpPr/>
          <p:nvPr/>
        </p:nvSpPr>
        <p:spPr>
          <a:xfrm>
            <a:off x="5102467" y="4238760"/>
            <a:ext cx="2089373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72C8A8-7A23-5B4B-A3C1-4FFED1C05213}"/>
              </a:ext>
            </a:extLst>
          </p:cNvPr>
          <p:cNvSpPr/>
          <p:nvPr/>
        </p:nvSpPr>
        <p:spPr>
          <a:xfrm>
            <a:off x="7437229" y="4238760"/>
            <a:ext cx="2089373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144508-A3B4-2D49-98BA-9414F9A06DD2}"/>
              </a:ext>
            </a:extLst>
          </p:cNvPr>
          <p:cNvSpPr/>
          <p:nvPr/>
        </p:nvSpPr>
        <p:spPr>
          <a:xfrm>
            <a:off x="9772781" y="4238760"/>
            <a:ext cx="2089373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51593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Kendra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Personalize Location </a:t>
            </a:r>
          </a:p>
          <a:p>
            <a:pPr lvl="1"/>
            <a:r>
              <a:rPr lang="en-US" dirty="0">
                <a:hlinkClick r:id="rId3"/>
              </a:rPr>
              <a:t>https://us-west-2.console.aws.amazon.com/kendra/home?region=us-west-2#welcome</a:t>
            </a:r>
            <a:endParaRPr lang="en-US" dirty="0"/>
          </a:p>
          <a:p>
            <a:r>
              <a:rPr lang="en-US" dirty="0"/>
              <a:t>Bucket Location</a:t>
            </a:r>
          </a:p>
          <a:p>
            <a:pPr lvl="1"/>
            <a:r>
              <a:rPr lang="en-US" dirty="0">
                <a:hlinkClick r:id="rId4"/>
              </a:rPr>
              <a:t>https://console.aws.amazon.com/s3/buckets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1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A352-E5C1-B246-A2BD-4FEF39BC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8BF3-CB2F-D54F-B84A-E7A2CA5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Readings:</a:t>
            </a:r>
          </a:p>
          <a:p>
            <a:pPr lvl="1"/>
            <a:r>
              <a:rPr lang="en-US" dirty="0">
                <a:hlinkClick r:id="rId2"/>
              </a:rPr>
              <a:t>https://docs.aws.amazon.com/machine-learning/latest/dg/amazon-machine-learning-key-concepts.html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https://docs.aws.amazon.com/machine-learning/latest/dg/accessing-amazon-machine-learning.html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https://docs.aws.amazon.com/machine-learning/latest/dg/regions-and-endpoints.html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https://docs.aws.amazon.com/machine-learning/latest/dg/setting-up-amazon-machine-learning.html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https://docs.aws.amazon.com/machine-learning/latest/dg/setting-up-amazon-machine-learning.html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6"/>
              </a:rPr>
              <a:t>https://console.aws.amazon.com/rekognition/custom-labels#/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6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1E1B-9A2E-6141-8C2E-6D68548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6DF1-2752-CA45-A372-1C0399C9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custom labels </a:t>
            </a:r>
            <a:r>
              <a:rPr lang="en-US" dirty="0" err="1"/>
              <a:t>Rekognition</a:t>
            </a:r>
            <a:r>
              <a:rPr lang="en-US" dirty="0"/>
              <a:t> service</a:t>
            </a:r>
          </a:p>
          <a:p>
            <a:pPr lvl="1"/>
            <a:r>
              <a:rPr lang="en-US" dirty="0"/>
              <a:t>Create the same model you created in week 1 in Azure</a:t>
            </a:r>
          </a:p>
          <a:p>
            <a:pPr lvl="1"/>
            <a:r>
              <a:rPr lang="en-US" dirty="0"/>
              <a:t>Which is more accurate?</a:t>
            </a:r>
          </a:p>
        </p:txBody>
      </p:sp>
    </p:spTree>
    <p:extLst>
      <p:ext uri="{BB962C8B-B14F-4D97-AF65-F5344CB8AC3E}">
        <p14:creationId xmlns:p14="http://schemas.microsoft.com/office/powerpoint/2010/main" val="1884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https://github.com/Magenic/MMLIntroToML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CDAC-B0DF-A747-9A38-02AECE5E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54" y="315368"/>
            <a:ext cx="11430000" cy="510895"/>
          </a:xfrm>
        </p:spPr>
        <p:txBody>
          <a:bodyPr/>
          <a:lstStyle/>
          <a:p>
            <a:r>
              <a:rPr lang="en-US" dirty="0"/>
              <a:t>What does AWS offer?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79C97-F3D8-8D44-A59C-E94B8787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2" y="1081709"/>
            <a:ext cx="527050" cy="54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914FD-9272-7248-AD16-D9AE8533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49" y="1081711"/>
            <a:ext cx="613907" cy="548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353BC-C621-9F43-A301-31C22281BF6E}"/>
              </a:ext>
            </a:extLst>
          </p:cNvPr>
          <p:cNvSpPr txBox="1"/>
          <p:nvPr/>
        </p:nvSpPr>
        <p:spPr>
          <a:xfrm>
            <a:off x="692593" y="1629841"/>
            <a:ext cx="130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97E55-9367-744B-882E-BB71005928A0}"/>
              </a:ext>
            </a:extLst>
          </p:cNvPr>
          <p:cNvSpPr txBox="1"/>
          <p:nvPr/>
        </p:nvSpPr>
        <p:spPr>
          <a:xfrm>
            <a:off x="3356934" y="1629841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Forecast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A2068-3B25-1D45-BA79-C0876CE2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89" y="1081710"/>
            <a:ext cx="548131" cy="548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ABB257-A7FD-1E45-8AF3-B8ECE6D42956}"/>
              </a:ext>
            </a:extLst>
          </p:cNvPr>
          <p:cNvSpPr txBox="1"/>
          <p:nvPr/>
        </p:nvSpPr>
        <p:spPr>
          <a:xfrm>
            <a:off x="5646814" y="1648331"/>
            <a:ext cx="247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Rekognition</a:t>
            </a:r>
            <a:r>
              <a:rPr lang="en-US" dirty="0"/>
              <a:t>/</a:t>
            </a:r>
            <a:r>
              <a:rPr lang="en-US" dirty="0" err="1"/>
              <a:t>DeepLens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6C138-F8C3-7345-84BF-90B6FBBDB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07" y="1081710"/>
            <a:ext cx="548131" cy="548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9F0383-0755-3D4E-8665-1555FC024E6D}"/>
              </a:ext>
            </a:extLst>
          </p:cNvPr>
          <p:cNvSpPr txBox="1"/>
          <p:nvPr/>
        </p:nvSpPr>
        <p:spPr>
          <a:xfrm>
            <a:off x="9444436" y="1657190"/>
            <a:ext cx="11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Transcribe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82BAC-FED0-5043-800F-9529125CE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68" y="2900207"/>
            <a:ext cx="628594" cy="538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404333-A470-B44C-B8C2-FAE7A179C633}"/>
              </a:ext>
            </a:extLst>
          </p:cNvPr>
          <p:cNvSpPr txBox="1"/>
          <p:nvPr/>
        </p:nvSpPr>
        <p:spPr>
          <a:xfrm>
            <a:off x="970343" y="3439002"/>
            <a:ext cx="94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Textract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EE37E9-3F86-4E49-AEDB-2A22B9E6B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149" y="2867653"/>
            <a:ext cx="571349" cy="571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3D8C99-DEB1-6A4D-8FAD-95A2A9A9A883}"/>
              </a:ext>
            </a:extLst>
          </p:cNvPr>
          <p:cNvSpPr txBox="1"/>
          <p:nvPr/>
        </p:nvSpPr>
        <p:spPr>
          <a:xfrm>
            <a:off x="3520845" y="3439002"/>
            <a:ext cx="63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4A08E3-098C-0E4C-8151-B920B2B99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187" y="2900207"/>
            <a:ext cx="538795" cy="5387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4DE3F-821F-BD42-9DCA-1D56C5C07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761" y="2851349"/>
            <a:ext cx="517677" cy="6039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B66458-F371-8240-AAEC-F7E0CB844E2B}"/>
              </a:ext>
            </a:extLst>
          </p:cNvPr>
          <p:cNvSpPr txBox="1"/>
          <p:nvPr/>
        </p:nvSpPr>
        <p:spPr>
          <a:xfrm>
            <a:off x="9613863" y="3455305"/>
            <a:ext cx="107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A0D40D-A173-524D-901B-58475611A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268" y="4694759"/>
            <a:ext cx="628594" cy="628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5BB8D5-2154-3449-BBFA-BF0609A196A6}"/>
              </a:ext>
            </a:extLst>
          </p:cNvPr>
          <p:cNvSpPr txBox="1"/>
          <p:nvPr/>
        </p:nvSpPr>
        <p:spPr>
          <a:xfrm>
            <a:off x="167303" y="5336152"/>
            <a:ext cx="254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Comprehend/Transcribe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4688FC-03B4-5142-A1CF-659E171417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4148" y="4732309"/>
            <a:ext cx="571349" cy="553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2D5122-C141-8240-9F8A-7F4BBA921FDA}"/>
              </a:ext>
            </a:extLst>
          </p:cNvPr>
          <p:cNvSpPr txBox="1"/>
          <p:nvPr/>
        </p:nvSpPr>
        <p:spPr>
          <a:xfrm>
            <a:off x="3421823" y="5336152"/>
            <a:ext cx="89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Kendra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5773-D581-BF4B-9620-D3D1DE9E51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7425" y="4778867"/>
            <a:ext cx="538795" cy="538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7D3406-50C1-9842-8CED-5060CDCFB937}"/>
              </a:ext>
            </a:extLst>
          </p:cNvPr>
          <p:cNvSpPr txBox="1"/>
          <p:nvPr/>
        </p:nvSpPr>
        <p:spPr>
          <a:xfrm>
            <a:off x="6002727" y="5336152"/>
            <a:ext cx="162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Fraud Detector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8F9AE8-E58C-1741-8BD3-03CB9C322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3126" y="4778867"/>
            <a:ext cx="561245" cy="6285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844DDE-C699-AF42-8E92-637C2E19B54F}"/>
              </a:ext>
            </a:extLst>
          </p:cNvPr>
          <p:cNvSpPr txBox="1"/>
          <p:nvPr/>
        </p:nvSpPr>
        <p:spPr>
          <a:xfrm>
            <a:off x="9469561" y="540746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CodeGuru</a:t>
            </a:r>
            <a:endParaRPr lang="en-US" dirty="0"/>
          </a:p>
        </p:txBody>
      </p:sp>
      <p:sp>
        <p:nvSpPr>
          <p:cNvPr id="28" name="Round Single Corner Rectangle 27">
            <a:extLst>
              <a:ext uri="{FF2B5EF4-FFF2-40B4-BE49-F238E27FC236}">
                <a16:creationId xmlns:a16="http://schemas.microsoft.com/office/drawing/2014/main" id="{BAB2C27B-58FA-BD4A-A9B4-ACD74A799D78}"/>
              </a:ext>
            </a:extLst>
          </p:cNvPr>
          <p:cNvSpPr/>
          <p:nvPr/>
        </p:nvSpPr>
        <p:spPr>
          <a:xfrm>
            <a:off x="371344" y="826263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ingle Corner Rectangle 28">
            <a:extLst>
              <a:ext uri="{FF2B5EF4-FFF2-40B4-BE49-F238E27FC236}">
                <a16:creationId xmlns:a16="http://schemas.microsoft.com/office/drawing/2014/main" id="{3D3BA36E-555A-1442-AA23-0155AC161820}"/>
              </a:ext>
            </a:extLst>
          </p:cNvPr>
          <p:cNvSpPr/>
          <p:nvPr/>
        </p:nvSpPr>
        <p:spPr>
          <a:xfrm>
            <a:off x="2928845" y="826263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ingle Corner Rectangle 29">
            <a:extLst>
              <a:ext uri="{FF2B5EF4-FFF2-40B4-BE49-F238E27FC236}">
                <a16:creationId xmlns:a16="http://schemas.microsoft.com/office/drawing/2014/main" id="{CE2EE500-5F61-AA40-A8F9-AA79C1285D43}"/>
              </a:ext>
            </a:extLst>
          </p:cNvPr>
          <p:cNvSpPr/>
          <p:nvPr/>
        </p:nvSpPr>
        <p:spPr>
          <a:xfrm>
            <a:off x="5758116" y="2731184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Single Corner Rectangle 30">
            <a:extLst>
              <a:ext uri="{FF2B5EF4-FFF2-40B4-BE49-F238E27FC236}">
                <a16:creationId xmlns:a16="http://schemas.microsoft.com/office/drawing/2014/main" id="{F250B7A3-1B26-A048-99CB-DF7DC249450A}"/>
              </a:ext>
            </a:extLst>
          </p:cNvPr>
          <p:cNvSpPr/>
          <p:nvPr/>
        </p:nvSpPr>
        <p:spPr>
          <a:xfrm>
            <a:off x="2723862" y="4554003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1A6C75-BA85-A04B-8EFE-D951A78FC8E9}"/>
              </a:ext>
            </a:extLst>
          </p:cNvPr>
          <p:cNvSpPr txBox="1"/>
          <p:nvPr/>
        </p:nvSpPr>
        <p:spPr>
          <a:xfrm>
            <a:off x="6627819" y="3459784"/>
            <a:ext cx="51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Lex</a:t>
            </a:r>
          </a:p>
        </p:txBody>
      </p:sp>
    </p:spTree>
    <p:extLst>
      <p:ext uri="{BB962C8B-B14F-4D97-AF65-F5344CB8AC3E}">
        <p14:creationId xmlns:p14="http://schemas.microsoft.com/office/powerpoint/2010/main" val="25740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43D1-4247-834D-9094-00CFD733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Setting up AWS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E991-9EC2-CE46-A458-A5789293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https://aws.amazon.com/machine-learning/#</a:t>
            </a:r>
            <a:endParaRPr lang="en-US" dirty="0"/>
          </a:p>
          <a:p>
            <a:r>
              <a:rPr lang="en-US" dirty="0"/>
              <a:t>Create an AWS account</a:t>
            </a:r>
          </a:p>
          <a:p>
            <a:r>
              <a:rPr lang="en-US" dirty="0"/>
              <a:t>Add payment information</a:t>
            </a:r>
          </a:p>
          <a:p>
            <a:r>
              <a:rPr lang="en-US" dirty="0"/>
              <a:t>Chose Free Plan</a:t>
            </a:r>
          </a:p>
          <a:p>
            <a:r>
              <a:rPr lang="en-US" dirty="0"/>
              <a:t>Say that you are interested in AI and machine learning</a:t>
            </a:r>
          </a:p>
          <a:p>
            <a:r>
              <a:rPr lang="en-US" dirty="0"/>
              <a:t>Use Free Usage Tier</a:t>
            </a:r>
          </a:p>
        </p:txBody>
      </p:sp>
    </p:spTree>
    <p:extLst>
      <p:ext uri="{BB962C8B-B14F-4D97-AF65-F5344CB8AC3E}">
        <p14:creationId xmlns:p14="http://schemas.microsoft.com/office/powerpoint/2010/main" val="3186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CD028E-B067-8C4D-803F-3F0ADBA1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2" y="912379"/>
            <a:ext cx="11001036" cy="50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49B-8607-0E44-90CD-2DB4DA38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CF352-4CEE-AD43-BAC8-F96A9FB24A42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Particular ML knowledge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3CAEA-0834-0F4D-BD7D-B517F12E3CAD}"/>
              </a:ext>
            </a:extLst>
          </p:cNvPr>
          <p:cNvSpPr/>
          <p:nvPr/>
        </p:nvSpPr>
        <p:spPr>
          <a:xfrm>
            <a:off x="432154" y="1882698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Reinforcement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69E19-B5F0-D341-B98F-6B5D188F8761}"/>
              </a:ext>
            </a:extLst>
          </p:cNvPr>
          <p:cNvSpPr/>
          <p:nvPr/>
        </p:nvSpPr>
        <p:spPr>
          <a:xfrm>
            <a:off x="432154" y="2853671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technology used by amazon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65A79-5D9B-AC4D-906C-3CF968CF73E5}"/>
              </a:ext>
            </a:extLst>
          </p:cNvPr>
          <p:cNvSpPr/>
          <p:nvPr/>
        </p:nvSpPr>
        <p:spPr>
          <a:xfrm>
            <a:off x="7112708" y="911224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Personalized recommendations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05F5-A488-E642-ACB9-55153CBFF451}"/>
              </a:ext>
            </a:extLst>
          </p:cNvPr>
          <p:cNvSpPr/>
          <p:nvPr/>
        </p:nvSpPr>
        <p:spPr>
          <a:xfrm>
            <a:off x="7112708" y="1882697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Personalized notifications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9FEB5-5830-CA46-9969-C6EFF1163462}"/>
              </a:ext>
            </a:extLst>
          </p:cNvPr>
          <p:cNvSpPr/>
          <p:nvPr/>
        </p:nvSpPr>
        <p:spPr>
          <a:xfrm>
            <a:off x="7112708" y="285367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Personalized 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F09A7-FD0E-E149-9071-D498B3FF08B2}"/>
              </a:ext>
            </a:extLst>
          </p:cNvPr>
          <p:cNvSpPr/>
          <p:nvPr/>
        </p:nvSpPr>
        <p:spPr>
          <a:xfrm>
            <a:off x="432154" y="425087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EC183-F4C1-E44C-9E2C-7657664DEB88}"/>
              </a:ext>
            </a:extLst>
          </p:cNvPr>
          <p:cNvSpPr/>
          <p:nvPr/>
        </p:nvSpPr>
        <p:spPr>
          <a:xfrm>
            <a:off x="432154" y="5090722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Campaign</a:t>
            </a:r>
          </a:p>
        </p:txBody>
      </p:sp>
    </p:spTree>
    <p:extLst>
      <p:ext uri="{BB962C8B-B14F-4D97-AF65-F5344CB8AC3E}">
        <p14:creationId xmlns:p14="http://schemas.microsoft.com/office/powerpoint/2010/main" val="135176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Personalize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Personalize Location </a:t>
            </a:r>
          </a:p>
          <a:p>
            <a:pPr lvl="1"/>
            <a:r>
              <a:rPr lang="en-US" dirty="0">
                <a:hlinkClick r:id="rId2"/>
              </a:rPr>
              <a:t>https://us-west-2.console.aws.amazon.com/personalize/home?region=us-west-2#start</a:t>
            </a:r>
            <a:endParaRPr lang="en-US" dirty="0"/>
          </a:p>
          <a:p>
            <a:r>
              <a:rPr lang="en-US" dirty="0"/>
              <a:t>Bucket Location</a:t>
            </a:r>
          </a:p>
          <a:p>
            <a:pPr lvl="1"/>
            <a:r>
              <a:rPr lang="en-US" dirty="0">
                <a:hlinkClick r:id="rId3"/>
              </a:rPr>
              <a:t>https://console.aws.amazon.com/s3/buckets</a:t>
            </a:r>
            <a:endParaRPr lang="en-US" dirty="0"/>
          </a:p>
          <a:p>
            <a:pPr lvl="1"/>
            <a:r>
              <a:rPr lang="en-US" dirty="0"/>
              <a:t>Add policy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7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FD89-D441-4342-8ACF-682810E3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Forecast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068FD-CAFC-564F-A4C4-CED45304F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02" y="1235892"/>
            <a:ext cx="11031995" cy="43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6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49B-8607-0E44-90CD-2DB4DA38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CF352-4CEE-AD43-BAC8-F96A9FB24A42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Particular ML knowledge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3CAEA-0834-0F4D-BD7D-B517F12E3CAD}"/>
              </a:ext>
            </a:extLst>
          </p:cNvPr>
          <p:cNvSpPr/>
          <p:nvPr/>
        </p:nvSpPr>
        <p:spPr>
          <a:xfrm>
            <a:off x="432154" y="1882698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Basically a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69E19-B5F0-D341-B98F-6B5D188F8761}"/>
              </a:ext>
            </a:extLst>
          </p:cNvPr>
          <p:cNvSpPr/>
          <p:nvPr/>
        </p:nvSpPr>
        <p:spPr>
          <a:xfrm>
            <a:off x="432154" y="2853671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Works with any time series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65A79-5D9B-AC4D-906C-3CF968CF73E5}"/>
              </a:ext>
            </a:extLst>
          </p:cNvPr>
          <p:cNvSpPr/>
          <p:nvPr/>
        </p:nvSpPr>
        <p:spPr>
          <a:xfrm>
            <a:off x="7112708" y="911224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Inventory Planning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05F5-A488-E642-ACB9-55153CBFF451}"/>
              </a:ext>
            </a:extLst>
          </p:cNvPr>
          <p:cNvSpPr/>
          <p:nvPr/>
        </p:nvSpPr>
        <p:spPr>
          <a:xfrm>
            <a:off x="7112708" y="1882697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Planning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9FEB5-5830-CA46-9969-C6EFF1163462}"/>
              </a:ext>
            </a:extLst>
          </p:cNvPr>
          <p:cNvSpPr/>
          <p:nvPr/>
        </p:nvSpPr>
        <p:spPr>
          <a:xfrm>
            <a:off x="7112708" y="285367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Financial Planning</a:t>
            </a:r>
          </a:p>
        </p:txBody>
      </p:sp>
    </p:spTree>
    <p:extLst>
      <p:ext uri="{BB962C8B-B14F-4D97-AF65-F5344CB8AC3E}">
        <p14:creationId xmlns:p14="http://schemas.microsoft.com/office/powerpoint/2010/main" val="2391584791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14292</TotalTime>
  <Words>491</Words>
  <Application>Microsoft Macintosh PowerPoint</Application>
  <PresentationFormat>Widescreen</PresentationFormat>
  <Paragraphs>97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What does AWS offer?</vt:lpstr>
      <vt:lpstr>Lab 1: Setting up AWS account</vt:lpstr>
      <vt:lpstr>PowerPoint Presentation</vt:lpstr>
      <vt:lpstr>PowerPoint Presentation</vt:lpstr>
      <vt:lpstr>Demo – Using Personalize</vt:lpstr>
      <vt:lpstr>AWS Forecast</vt:lpstr>
      <vt:lpstr>PowerPoint Presentation</vt:lpstr>
      <vt:lpstr>Demo – Using forecast</vt:lpstr>
      <vt:lpstr>AWS Lex </vt:lpstr>
      <vt:lpstr>Demo – Using Lex</vt:lpstr>
      <vt:lpstr>AWS Kendra</vt:lpstr>
      <vt:lpstr>Demo – Using Kendra</vt:lpstr>
      <vt:lpstr>Homework Readings</vt:lpstr>
      <vt:lpstr>Homework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88</cp:revision>
  <dcterms:created xsi:type="dcterms:W3CDTF">1601-01-01T00:00:00Z</dcterms:created>
  <dcterms:modified xsi:type="dcterms:W3CDTF">2020-03-03T04:45:50Z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